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9" r:id="rId2"/>
    <p:sldId id="258" r:id="rId3"/>
    <p:sldId id="283" r:id="rId4"/>
    <p:sldId id="257" r:id="rId5"/>
    <p:sldId id="275" r:id="rId6"/>
    <p:sldId id="261" r:id="rId7"/>
    <p:sldId id="282" r:id="rId8"/>
    <p:sldId id="289" r:id="rId9"/>
    <p:sldId id="272" r:id="rId10"/>
    <p:sldId id="260" r:id="rId11"/>
    <p:sldId id="265" r:id="rId12"/>
    <p:sldId id="263" r:id="rId13"/>
    <p:sldId id="271" r:id="rId14"/>
    <p:sldId id="284" r:id="rId15"/>
    <p:sldId id="270" r:id="rId16"/>
    <p:sldId id="269" r:id="rId17"/>
    <p:sldId id="268" r:id="rId18"/>
    <p:sldId id="262" r:id="rId19"/>
    <p:sldId id="276" r:id="rId20"/>
    <p:sldId id="287" r:id="rId21"/>
    <p:sldId id="266" r:id="rId22"/>
    <p:sldId id="279" r:id="rId23"/>
    <p:sldId id="277" r:id="rId24"/>
    <p:sldId id="288" r:id="rId25"/>
    <p:sldId id="285" r:id="rId26"/>
    <p:sldId id="281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111D7-C400-47E8-8A25-030E34E44F12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EC50E-33D5-4D63-A8A0-5312DFA54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999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EC50E-33D5-4D63-A8A0-5312DFA54F9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C4780F7-7F00-49C3-A84B-931F0C94CC9F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117sar.schoolrm.ru/sveden/employees/11258/181599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051720" y="980728"/>
            <a:ext cx="5184030" cy="1008112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accent6"/>
                </a:solidFill>
              </a:rPr>
              <a:t>Портфолио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519336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3573016"/>
            <a:ext cx="61210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19.07.1979г</a:t>
            </a: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им. М.Е</a:t>
            </a:r>
            <a:r>
              <a:rPr lang="en-US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«Филология. Русский Язык и литература»</a:t>
            </a:r>
            <a:endParaRPr lang="ru-RU" sz="1400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квалификация: учитель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русского языка и литературы </a:t>
            </a:r>
            <a:endParaRPr lang="ru-RU" sz="1400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ДВС </a:t>
            </a: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0412692</a:t>
            </a:r>
            <a:endParaRPr lang="ru-RU" sz="1400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30 июня 2001 </a:t>
            </a: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ноябрь2016г.-март 2017г., </a:t>
            </a: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6" charset="0"/>
              </a:rPr>
              <a:t>Общий трудовой стаж: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6" charset="0"/>
              </a:rPr>
              <a:t>15 </a:t>
            </a:r>
            <a:r>
              <a:rPr lang="ru-RU" sz="1400" b="1" dirty="0">
                <a:solidFill>
                  <a:srgbClr val="333300"/>
                </a:solidFill>
                <a:latin typeface="Times New Roman" pitchFamily="16" charset="0"/>
              </a:rPr>
              <a:t>лет</a:t>
            </a:r>
            <a:endParaRPr lang="ru-RU" sz="1400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en-US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квалификационная категория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12.03.2012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2852936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ГЕРАСЬКИНОЙ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НИКОЛАЕВНЫ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 «Детский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№117»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11228"/>
            <a:ext cx="23042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маша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459733" cy="631233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234522" cy="444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6632"/>
            <a:ext cx="352683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4255" t="3191" r="14894" b="7447"/>
          <a:stretch>
            <a:fillRect/>
          </a:stretch>
        </p:blipFill>
        <p:spPr bwMode="auto">
          <a:xfrm>
            <a:off x="3131840" y="2204864"/>
            <a:ext cx="273630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мария\дипломы\Image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5" y="189164"/>
            <a:ext cx="3268199" cy="4620911"/>
          </a:xfrm>
          <a:prstGeom prst="rect">
            <a:avLst/>
          </a:prstGeom>
          <a:noFill/>
        </p:spPr>
      </p:pic>
      <p:pic>
        <p:nvPicPr>
          <p:cNvPr id="1027" name="Picture 3" descr="M:\мария\дипломы\Image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337" y="2080778"/>
            <a:ext cx="3259429" cy="4608512"/>
          </a:xfrm>
          <a:prstGeom prst="rect">
            <a:avLst/>
          </a:prstGeom>
          <a:noFill/>
        </p:spPr>
      </p:pic>
      <p:pic>
        <p:nvPicPr>
          <p:cNvPr id="1028" name="Picture 4" descr="M:\мария\дипломы\Image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132856"/>
            <a:ext cx="3192746" cy="4556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44824"/>
            <a:ext cx="82089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just"/>
            <a:endParaRPr lang="ru-RU" sz="28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/>
              <a:t>    Рабочая программа </a:t>
            </a:r>
            <a:r>
              <a:rPr lang="ru-RU" dirty="0" smtClean="0"/>
              <a:t> </a:t>
            </a:r>
            <a:r>
              <a:rPr lang="ru-RU" b="1" dirty="0" smtClean="0"/>
              <a:t>дополнительного образования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b="1" dirty="0" smtClean="0"/>
              <a:t>по правилам дорожного движения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b="1" dirty="0" smtClean="0"/>
              <a:t>для детей старшего дошкольного возраста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b="1" dirty="0" smtClean="0"/>
              <a:t>«Дорожная азбука»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pPr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маша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88639"/>
            <a:ext cx="2828601" cy="400362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3" descr="M:\Маша\Image0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50144" cy="38884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7" name="Picture 4" descr="M:\Маша\Image0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8640"/>
            <a:ext cx="2597357" cy="367240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5122" name="Picture 2" descr="M:\Маша\Image0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284266"/>
            <a:ext cx="2880320" cy="407249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2640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6. Выступление  на научно-практических конференциях, педагогических чтениях, семинарах, секциях, методических объединениях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M:\Маша\Image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340768"/>
            <a:ext cx="3672408" cy="51924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12776"/>
            <a:ext cx="3528392" cy="499464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8.Общественная активность педагога: участие в экспертных комиссиях, в жюри конкурсов, депутатская деятельность и т.д.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F:\2016-12-10 1\1 00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528392" cy="48529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8441" t="11442" r="9959" b="13187"/>
          <a:stretch>
            <a:fillRect/>
          </a:stretch>
        </p:blipFill>
        <p:spPr bwMode="auto">
          <a:xfrm rot="5400000">
            <a:off x="4772206" y="2076666"/>
            <a:ext cx="4790213" cy="331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M:\Маша\Image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2801072" cy="396044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099" name="Picture 3" descr="M:\Маша\Image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636912"/>
            <a:ext cx="2844920" cy="402243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100" name="Picture 4" descr="M:\Маша\Image0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12776"/>
            <a:ext cx="2811633" cy="397537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M:\маша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80728"/>
            <a:ext cx="3960440" cy="560563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сайте МДОУ «Детский сад №117»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2852936"/>
            <a:ext cx="8352928" cy="1512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hlinkClick r:id="rId2"/>
            </a:endParaRPr>
          </a:p>
          <a:p>
            <a:pPr algn="ctr"/>
            <a:r>
              <a:rPr lang="en-US" sz="2400" b="1" dirty="0" smtClean="0">
                <a:hlinkClick r:id="rId2"/>
              </a:rPr>
              <a:t>http://ds117sar.schoolrm.ru/sveden/employees/11258/181599/</a:t>
            </a:r>
            <a:endParaRPr lang="ru-RU" sz="2400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SCN12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9" t="2750" r="6416" b="6022"/>
          <a:stretch/>
        </p:blipFill>
        <p:spPr bwMode="auto">
          <a:xfrm>
            <a:off x="179512" y="188640"/>
            <a:ext cx="3377482" cy="47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E:\DCIM\100NIKON\DSCN1274.JPG"/>
          <p:cNvPicPr/>
          <p:nvPr/>
        </p:nvPicPr>
        <p:blipFill>
          <a:blip r:embed="rId3" cstate="print"/>
          <a:srcRect l="5762" t="15124" r="13051" b="8352"/>
          <a:stretch>
            <a:fillRect/>
          </a:stretch>
        </p:blipFill>
        <p:spPr bwMode="auto">
          <a:xfrm rot="5400000">
            <a:off x="5148064" y="908720"/>
            <a:ext cx="45365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6534" t="4901" r="10152" b="6885"/>
          <a:stretch>
            <a:fillRect/>
          </a:stretch>
        </p:blipFill>
        <p:spPr bwMode="auto">
          <a:xfrm>
            <a:off x="2987824" y="2276872"/>
            <a:ext cx="30603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852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 descr="E:\DCIM\100NIKON\DSCN1276.JPG"/>
          <p:cNvPicPr/>
          <p:nvPr/>
        </p:nvPicPr>
        <p:blipFill>
          <a:blip r:embed="rId2" cstate="print"/>
          <a:srcRect l="6250" t="8760" r="6604" b="10208"/>
          <a:stretch>
            <a:fillRect/>
          </a:stretch>
        </p:blipFill>
        <p:spPr bwMode="auto">
          <a:xfrm rot="5400000">
            <a:off x="5256076" y="800708"/>
            <a:ext cx="43204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DCIM\100NIKON\DSCN1270.JPG"/>
          <p:cNvPicPr/>
          <p:nvPr/>
        </p:nvPicPr>
        <p:blipFill>
          <a:blip r:embed="rId3" cstate="print"/>
          <a:srcRect l="4049" t="10764" r="8044" b="8047"/>
          <a:stretch>
            <a:fillRect/>
          </a:stretch>
        </p:blipFill>
        <p:spPr bwMode="auto">
          <a:xfrm rot="5400000">
            <a:off x="-540569" y="908721"/>
            <a:ext cx="446449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7460" y="2204864"/>
            <a:ext cx="319476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89898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270" y="2276872"/>
            <a:ext cx="2930108" cy="414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16632"/>
            <a:ext cx="2952328" cy="411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ru-RU" altLang="ru-RU" b="1" dirty="0" smtClean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altLang="ru-RU" sz="3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altLang="ru-RU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0825" y="188640"/>
            <a:ext cx="8353425" cy="81942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11. Награды и поощрения педагога в </a:t>
            </a:r>
            <a:r>
              <a:rPr kumimoji="0" lang="ru-RU" alt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межаттестационный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период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ru-RU" alt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Char char="-"/>
              <a:tabLst/>
              <a:defRPr/>
            </a:pPr>
            <a:endParaRPr kumimoji="0" lang="ru-RU" alt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/>
              <a:buChar char=""/>
              <a:tabLst/>
              <a:defRPr/>
            </a:pPr>
            <a:endParaRPr kumimoji="0" lang="ru-RU" alt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F:\2016-12-10 12\1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0"/>
            <a:ext cx="3069171" cy="422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98461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1212" t="5859" r="15336" b="14951"/>
          <a:stretch>
            <a:fillRect/>
          </a:stretch>
        </p:blipFill>
        <p:spPr bwMode="auto">
          <a:xfrm>
            <a:off x="2987824" y="2132856"/>
            <a:ext cx="3168352" cy="455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5388" t="9484" r="8992" b="12413"/>
          <a:stretch>
            <a:fillRect/>
          </a:stretch>
        </p:blipFill>
        <p:spPr bwMode="auto">
          <a:xfrm rot="5400000">
            <a:off x="4137829" y="1132390"/>
            <a:ext cx="5485052" cy="37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613" r="4839" b="3840"/>
          <a:stretch>
            <a:fillRect/>
          </a:stretch>
        </p:blipFill>
        <p:spPr bwMode="auto">
          <a:xfrm>
            <a:off x="251519" y="332655"/>
            <a:ext cx="3888433" cy="549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764295" cy="55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675" r="1817" b="1385"/>
          <a:stretch>
            <a:fillRect/>
          </a:stretch>
        </p:blipFill>
        <p:spPr bwMode="auto">
          <a:xfrm>
            <a:off x="467544" y="548680"/>
            <a:ext cx="3749382" cy="543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042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12.Повышение квалификации, профессиональная переподготовка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DCIM\100NIKON\DSCN1279.JPG"/>
          <p:cNvPicPr/>
          <p:nvPr/>
        </p:nvPicPr>
        <p:blipFill>
          <a:blip r:embed="rId2" cstate="print"/>
          <a:srcRect l="7544" t="5325" r="4882" b="11045"/>
          <a:stretch>
            <a:fillRect/>
          </a:stretch>
        </p:blipFill>
        <p:spPr bwMode="auto">
          <a:xfrm>
            <a:off x="4499992" y="1700808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80922"/>
            <a:ext cx="3600400" cy="509657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56992"/>
            <a:ext cx="4486995" cy="320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E:\DCIM\100NIKON\DSCN1273.JPG"/>
          <p:cNvPicPr/>
          <p:nvPr/>
        </p:nvPicPr>
        <p:blipFill>
          <a:blip r:embed="rId3" cstate="print"/>
          <a:srcRect l="3610" t="4567" r="1083" b="2516"/>
          <a:stretch>
            <a:fillRect/>
          </a:stretch>
        </p:blipFill>
        <p:spPr bwMode="auto">
          <a:xfrm>
            <a:off x="179512" y="188640"/>
            <a:ext cx="4104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1712" t="11250" r="6725" b="11250"/>
          <a:stretch>
            <a:fillRect/>
          </a:stretch>
        </p:blipFill>
        <p:spPr bwMode="auto">
          <a:xfrm>
            <a:off x="4355976" y="260648"/>
            <a:ext cx="4536504" cy="323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07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1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.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Применение информационно-коммуникационных технологий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0647" y="1340768"/>
            <a:ext cx="3487817" cy="485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3600400" cy="509657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</a:rPr>
              <a:t>2. Участие в инновационной (экспериментальной) деятельности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62880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marL="182563" lvl="8" indent="-182563" algn="ctr">
              <a:tabLst>
                <a:tab pos="88900" algn="l"/>
              </a:tabLst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ctr" eaLnBrk="1" hangingPunct="1"/>
            <a:r>
              <a:rPr lang="ru-RU" altLang="ru-RU" i="1" u="sng" dirty="0" smtClean="0"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</a:p>
          <a:p>
            <a:pPr algn="ctr" eaLnBrk="1" hangingPunct="1">
              <a:buNone/>
            </a:pPr>
            <a:r>
              <a:rPr lang="ru-RU" altLang="ru-RU" i="1" u="sng" dirty="0" smtClean="0">
                <a:latin typeface="Times New Roman" pitchFamily="18" charset="0"/>
                <a:cs typeface="Times New Roman" pitchFamily="18" charset="0"/>
              </a:rPr>
              <a:t> МДОУ«Детский сад №117»</a:t>
            </a:r>
          </a:p>
          <a:p>
            <a:pPr>
              <a:buNone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    «Формирование нравственно-патриотических представлений у детей дошкольного возраста через проектную деятельность» ,2013г.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Применение информационно-коммуникационных технологий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1"/>
            <a:ext cx="2736304" cy="38495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060848"/>
            <a:ext cx="3275281" cy="453650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M:\Маша\Image0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16632"/>
            <a:ext cx="2953857" cy="417646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публикаций,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включая интернет- публикации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M:\маша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0728"/>
            <a:ext cx="3733178" cy="528396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743" y="1628800"/>
            <a:ext cx="5490505" cy="468052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66519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60648"/>
            <a:ext cx="6480720" cy="3551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059832" y="2204864"/>
            <a:ext cx="21602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573016"/>
            <a:ext cx="688466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860032" y="5517232"/>
            <a:ext cx="208823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39924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4. Результаты участия воспитанников в: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конкурсах;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выставках;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турнирах;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соревнованиях;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акциях;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фестивалях.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1581</TotalTime>
  <Words>243</Words>
  <Application>Microsoft Office PowerPoint</Application>
  <PresentationFormat>Экран (4:3)</PresentationFormat>
  <Paragraphs>56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Официальная</vt:lpstr>
      <vt:lpstr>Министерство образования Республики Мордовия</vt:lpstr>
      <vt:lpstr>Представление инновационного педагогического опыта на сайте МДОУ «Детский сад №117»</vt:lpstr>
      <vt:lpstr>Слайд 3</vt:lpstr>
      <vt:lpstr>2. Участие в инновационной (экспериментальной) деятельности</vt:lpstr>
      <vt:lpstr>1. Применение информационно-коммуникационных технологий</vt:lpstr>
      <vt:lpstr>3. Наличие публикаций,  включая интернет- публикации</vt:lpstr>
      <vt:lpstr>Слайд 7</vt:lpstr>
      <vt:lpstr>Слайд 8</vt:lpstr>
      <vt:lpstr>                                                                                                                   4. Результаты участия воспитанников в: - конкурсах; - выставках; - турнирах;  - соревнованиях; - акциях; - фестивалях.</vt:lpstr>
      <vt:lpstr>Слайд 10</vt:lpstr>
      <vt:lpstr>Слайд 11</vt:lpstr>
      <vt:lpstr>Слайд 12</vt:lpstr>
      <vt:lpstr>5.Наличие авторских программ, методических пособий.</vt:lpstr>
      <vt:lpstr>Слайд 14</vt:lpstr>
      <vt:lpstr>   6. Выступление  на научно-практических конференциях, педагогических чтениях, семинарах, секциях, методических объединениях</vt:lpstr>
      <vt:lpstr>7.Проведение открытых занятий, мастер-классов, мероприятий</vt:lpstr>
      <vt:lpstr>8.Общественная активность педагога: участие в экспертных комиссиях, в жюри конкурсов, депутатская деятельность и т.д.</vt:lpstr>
      <vt:lpstr>9. Позитивные результаты работы с воспитанниками </vt:lpstr>
      <vt:lpstr>10. Участие педагога в профессиональных конкурсах</vt:lpstr>
      <vt:lpstr>Слайд 20</vt:lpstr>
      <vt:lpstr> </vt:lpstr>
      <vt:lpstr>Слайд 22</vt:lpstr>
      <vt:lpstr>  </vt:lpstr>
      <vt:lpstr>Слайд 24</vt:lpstr>
      <vt:lpstr>Слайд 25</vt:lpstr>
      <vt:lpstr>12.Повышение квалификации, профессиональная переподготовка</vt:lpstr>
      <vt:lpstr>Слайд 27</vt:lpstr>
    </vt:vector>
  </TitlesOfParts>
  <Company>ааа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ааа</dc:creator>
  <cp:lastModifiedBy>ааа</cp:lastModifiedBy>
  <cp:revision>158</cp:revision>
  <dcterms:created xsi:type="dcterms:W3CDTF">2016-12-02T16:50:31Z</dcterms:created>
  <dcterms:modified xsi:type="dcterms:W3CDTF">2016-12-15T17:52:40Z</dcterms:modified>
</cp:coreProperties>
</file>